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08" r:id="rId3"/>
    <p:sldId id="306" r:id="rId4"/>
    <p:sldId id="303" r:id="rId5"/>
    <p:sldId id="287" r:id="rId6"/>
    <p:sldId id="311" r:id="rId7"/>
    <p:sldId id="257" r:id="rId8"/>
    <p:sldId id="258" r:id="rId9"/>
    <p:sldId id="259" r:id="rId10"/>
    <p:sldId id="283" r:id="rId11"/>
    <p:sldId id="267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261" r:id="rId21"/>
    <p:sldId id="315" r:id="rId22"/>
    <p:sldId id="262" r:id="rId23"/>
    <p:sldId id="305" r:id="rId24"/>
    <p:sldId id="263" r:id="rId25"/>
    <p:sldId id="264" r:id="rId26"/>
    <p:sldId id="300" r:id="rId27"/>
    <p:sldId id="291" r:id="rId28"/>
    <p:sldId id="280" r:id="rId29"/>
    <p:sldId id="290" r:id="rId30"/>
    <p:sldId id="286" r:id="rId31"/>
    <p:sldId id="289" r:id="rId32"/>
    <p:sldId id="301" r:id="rId33"/>
    <p:sldId id="281" r:id="rId34"/>
    <p:sldId id="266" r:id="rId35"/>
    <p:sldId id="268" r:id="rId36"/>
    <p:sldId id="285" r:id="rId37"/>
    <p:sldId id="309" r:id="rId38"/>
    <p:sldId id="310" r:id="rId39"/>
    <p:sldId id="284" r:id="rId40"/>
    <p:sldId id="304" r:id="rId41"/>
    <p:sldId id="314" r:id="rId42"/>
    <p:sldId id="313" r:id="rId43"/>
    <p:sldId id="312" r:id="rId4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02/04/2013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02/04/2013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02/04/2013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02/04/2013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02/04/2013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02/04/2013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02/04/2013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02/04/2013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02/04/2013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02/04/2013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02/04/2013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02/04/2013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apsodiaenazulgeorgegershwin-reagrupaciontomillera-ivoox67699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6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inematographers.nl/FotosDoPh/WillisGordon/willis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287463"/>
            <a:ext cx="8223987" cy="3437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987824" y="4201924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rgbClr val="FFFF00"/>
                </a:solidFill>
              </a:rPr>
              <a:t>Con Alan </a:t>
            </a:r>
            <a:r>
              <a:rPr lang="es-MX" sz="2800" dirty="0" err="1" smtClean="0">
                <a:solidFill>
                  <a:srgbClr val="FFFF00"/>
                </a:solidFill>
              </a:rPr>
              <a:t>Pakula</a:t>
            </a:r>
            <a:endParaRPr lang="es-AR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57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95536" y="476672"/>
            <a:ext cx="8748464" cy="6264696"/>
          </a:xfrm>
        </p:spPr>
        <p:txBody>
          <a:bodyPr>
            <a:normAutofit/>
          </a:bodyPr>
          <a:lstStyle/>
          <a:p>
            <a:pPr algn="l"/>
            <a:r>
              <a:rPr lang="es-AR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Little Murders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de Alan Arkin (1971) </a:t>
            </a:r>
            <a:endParaRPr lang="es-AR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A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Klute</a:t>
            </a:r>
            <a:r>
              <a:rPr lang="es-A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(Klute), de Alan J. Pakula (1971) </a:t>
            </a:r>
            <a:endParaRPr lang="es-AR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A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 </a:t>
            </a:r>
            <a:r>
              <a:rPr lang="es-AR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padrino 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(The Godfather), de Francis Ford Coppola (1972) </a:t>
            </a:r>
            <a:endParaRPr lang="es-AR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A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Bad </a:t>
            </a:r>
            <a:r>
              <a:rPr lang="es-AR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Company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de Robert Benton (1972) </a:t>
            </a:r>
            <a:endParaRPr lang="es-AR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A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 </a:t>
            </a:r>
            <a:r>
              <a:rPr lang="es-AR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padrino II 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(The Godfather Part II, de Francis Ford Coppola (1974) </a:t>
            </a:r>
            <a:endParaRPr lang="es-AR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A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 </a:t>
            </a:r>
            <a:r>
              <a:rPr lang="es-AR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último testigo 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(The Parallax View), de Alan J. Pakula (1974) </a:t>
            </a:r>
            <a:endParaRPr lang="es-AR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A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Todos </a:t>
            </a:r>
            <a:r>
              <a:rPr lang="es-AR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los hombres del presidente 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(All the President's Men), de Alan J. Pakula (1976) </a:t>
            </a:r>
            <a:endParaRPr lang="es-AR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A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Annie </a:t>
            </a:r>
            <a:r>
              <a:rPr lang="es-AR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Hall 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(Annie Hall), de Woody Allen (1977) </a:t>
            </a:r>
            <a:endParaRPr lang="es-AR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A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Interiores</a:t>
            </a:r>
            <a:r>
              <a:rPr lang="es-A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(Interiors), de Woody Allen (1978) </a:t>
            </a:r>
            <a:endParaRPr lang="es-AR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A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Manhattan</a:t>
            </a:r>
            <a:r>
              <a:rPr lang="es-A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(Manhattan), de Woody Allen (1979) </a:t>
            </a:r>
            <a:endParaRPr lang="es-AR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A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Zelig</a:t>
            </a:r>
            <a:r>
              <a:rPr lang="es-A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(Zelig), de Woody Allen (1983) - Nominación al Oscar de la Academia de Hollywood a la mejor fotografía </a:t>
            </a:r>
            <a:endParaRPr lang="es-AR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A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Broadway </a:t>
            </a:r>
            <a:r>
              <a:rPr lang="es-AR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Danny Rose 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(Broadway Danny Rose) de Woody Allen (1984) </a:t>
            </a:r>
            <a:endParaRPr lang="es-AR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A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</a:t>
            </a:r>
            <a:r>
              <a:rPr lang="es-AR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rosa púrpura del Cairo 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(The Purple Rose of Cairo) de Woody Allen (1985</a:t>
            </a:r>
            <a:r>
              <a:rPr lang="es-A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 algn="l"/>
            <a:r>
              <a:rPr lang="es-A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 </a:t>
            </a:r>
            <a:r>
              <a:rPr lang="es-AR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padrino III </a:t>
            </a:r>
            <a:r>
              <a:rPr lang="es-A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(The Godfather Part III), de Francis Ford Coppola (1990) - Nominación al Oscar de la Academia de Hollywood a la mejor </a:t>
            </a:r>
            <a:r>
              <a:rPr lang="es-A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fotografía</a:t>
            </a:r>
            <a:endParaRPr lang="es-AR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49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3.bp.blogspot.com/_X1-xFn8w-i0/S9JmIXqZSiI/AAAAAAAAHKs/kW-CrhcVvp0/s1600/klu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548680"/>
            <a:ext cx="849694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56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elect.tcmafrica.com/themes/select/uploads/film/klu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76672"/>
            <a:ext cx="8379113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47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1.bp.blogspot.com/-vcD4fef6rgc/T5GE6LSzHbI/AAAAAAAADy4/KOaIqipfR5A/s1600/Parallax+view+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611752" cy="483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56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k-punk.abstractdynamics.org/archives/ParallaxView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124744"/>
            <a:ext cx="8636769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74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studiobriefing.net/wp-content/uploads/2012/04/Redford-Hoffma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38567"/>
            <a:ext cx="8592890" cy="482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68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screencrave.com/wp-content/uploads/2012/02/all-the-presidents-m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45063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86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://staticmass.net/wp-content/uploads/2011/12/features_m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97" y="1700808"/>
            <a:ext cx="8572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40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b.vimeocdn.com/ts/125/202/125202516_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83" y="931856"/>
            <a:ext cx="8664897" cy="465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59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filmgrab.files.wordpress.com/2010/07/01-bonasera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6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462933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27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filmfanatic.org/reviews/wp-content/uploads/2008/01/manhattan-cinematograph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57953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81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lh4.googleusercontent.com/-MipMtSj5R3Y/TYqYn8yeXfI/AAAAAAAAETM/aKZ57ysQQJ8/s1600/godfather_tibor_600x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15" y="260648"/>
            <a:ext cx="8232849" cy="644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98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boston.com/ae/movies/blog/Gordon%20Will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04887"/>
            <a:ext cx="7632848" cy="57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89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3.bp.blogspot.com/_Ksa0HAryJhs/R7-x64oKJ5I/AAAAAAAABBQ/qfQgraw75hU/s400/469px-Rembrandt_Harmensz._van_Rijn_00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000"/>
                    </a14:imgEffect>
                    <a14:imgEffect>
                      <a14:saturation sa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2656"/>
            <a:ext cx="4896544" cy="625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35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media.monstersandcritics.com/articles2/1432890/article_images/god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04344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26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laist.com/attachments/la_josh2/corleonede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9164"/>
            <a:ext cx="8352928" cy="561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54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1640" y="2204864"/>
            <a:ext cx="6400800" cy="1152128"/>
          </a:xfrm>
        </p:spPr>
        <p:txBody>
          <a:bodyPr/>
          <a:lstStyle/>
          <a:p>
            <a:r>
              <a:rPr lang="es-MX" dirty="0" smtClean="0">
                <a:solidFill>
                  <a:schemeClr val="tx1"/>
                </a:solidFill>
              </a:rPr>
              <a:t>Marlon Brando sale de las sombras convertido en El Padrino.</a:t>
            </a:r>
          </a:p>
          <a:p>
            <a:endParaRPr lang="es-A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21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upload.wikimedia.org/wikipedia/commons/thumb/d/db/Rembrandt-self-portrait-1628.jpg/429px-Rembrandt-self-portrait-162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0000"/>
                    </a14:imgEffect>
                    <a14:imgEffect>
                      <a14:brightnessContrast bright="-25000" contras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48680"/>
            <a:ext cx="40862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84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uploads6.wikipaintings.org/images/rembrandt/self-portrait-with-shaded-eyes-163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6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2655"/>
            <a:ext cx="4752528" cy="614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81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620000" cy="611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67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4.bp.blogspot.com/-8h7cxvcY00c/TiP0DVNdGkI/AAAAAAAAACM/lpwR0WPNm1Y/s1600/firstimage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11275" cy="490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18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7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citizencarlos.lamula.pe/wp-content/blogs.dir/4186/files/2010/08/61075997ro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68" y="908720"/>
            <a:ext cx="8763111" cy="467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26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ndianapublicmedia.org/harmonia/files/2011/04/Caravaggio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50"/>
                    </a14:imgEffect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06" y="620688"/>
            <a:ext cx="8208910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91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115616" y="1340768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es-MX" dirty="0">
                <a:solidFill>
                  <a:schemeClr val="tx1"/>
                </a:solidFill>
              </a:rPr>
              <a:t>L</a:t>
            </a:r>
            <a:r>
              <a:rPr lang="es-MX" dirty="0" smtClean="0">
                <a:solidFill>
                  <a:schemeClr val="tx1"/>
                </a:solidFill>
              </a:rPr>
              <a:t>os tonos bajos y la coloración de dominante cálida se inspiran claramente en el claroscuro de los pintores  renacentistas.</a:t>
            </a:r>
            <a:endParaRPr lang="es-A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1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www.ethangardner.com/images/stories/art-chiaroscu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7992888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09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filmgrab.files.wordpress.com/2010/07/10-tom-and-jack.png?w=9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20688"/>
            <a:ext cx="8667750" cy="486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85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3.bp.blogspot.com/-Tftk7NzV4sQ/T2e2bc34Y-I/AAAAAAAAAxI/MZx9yJxcP88/s1600/sollozz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620688"/>
            <a:ext cx="870758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41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tublogdecine.es/wp-content/themes/TBDC3col/img/2012/02/godfath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44" y="1103733"/>
            <a:ext cx="8254312" cy="4053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74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3.bp.blogspot.com/-MKip1SxhReU/ThrhvMGNP-I/AAAAAAAAABs/fSCueW4GCcA/s1600/godfathe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057"/>
            <a:ext cx="9139797" cy="656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79512" y="404664"/>
            <a:ext cx="25922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Luz cenital</a:t>
            </a:r>
            <a:endParaRPr lang="es-AR" dirty="0"/>
          </a:p>
        </p:txBody>
      </p:sp>
      <p:sp>
        <p:nvSpPr>
          <p:cNvPr id="4" name="3 CuadroTexto"/>
          <p:cNvSpPr txBox="1"/>
          <p:nvPr/>
        </p:nvSpPr>
        <p:spPr>
          <a:xfrm>
            <a:off x="4499992" y="201414"/>
            <a:ext cx="3456384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Los ojos de Brando quedan oscurecidos por la combinación de contraluz y subexposición.</a:t>
            </a:r>
            <a:endParaRPr lang="es-AR" dirty="0"/>
          </a:p>
        </p:txBody>
      </p:sp>
      <p:sp>
        <p:nvSpPr>
          <p:cNvPr id="5" name="4 CuadroTexto"/>
          <p:cNvSpPr txBox="1"/>
          <p:nvPr/>
        </p:nvSpPr>
        <p:spPr>
          <a:xfrm>
            <a:off x="2915816" y="5746030"/>
            <a:ext cx="259228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Los objetos blancos en la escena son en la realidad, más cálidos, color crema.</a:t>
            </a:r>
            <a:endParaRPr lang="es-AR" dirty="0"/>
          </a:p>
        </p:txBody>
      </p:sp>
      <p:sp>
        <p:nvSpPr>
          <p:cNvPr id="6" name="5 CuadroTexto"/>
          <p:cNvSpPr txBox="1"/>
          <p:nvPr/>
        </p:nvSpPr>
        <p:spPr>
          <a:xfrm>
            <a:off x="5940152" y="5661248"/>
            <a:ext cx="302433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Las zonas oscuras están subexpuestas, el traje de Brando se confunde con el fondo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5416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2.bp.blogspot.com/-NZ5FpSVIHJw/ThrnKqiCa2I/AAAAAAAAABw/kuOhbnuLkMo/s1600/godfather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" y="476672"/>
            <a:ext cx="9029865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266336" y="260648"/>
            <a:ext cx="3609919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Dos fuentes de luz: luz de fondo y cenital (</a:t>
            </a:r>
            <a:r>
              <a:rPr lang="es-MX" i="1" dirty="0" smtClean="0"/>
              <a:t>seguramente hay también un relleno lateral bajo</a:t>
            </a:r>
            <a:r>
              <a:rPr lang="es-MX" dirty="0" smtClean="0"/>
              <a:t>).</a:t>
            </a:r>
            <a:endParaRPr lang="es-AR" dirty="0"/>
          </a:p>
        </p:txBody>
      </p:sp>
      <p:sp>
        <p:nvSpPr>
          <p:cNvPr id="4" name="3 CuadroTexto"/>
          <p:cNvSpPr txBox="1"/>
          <p:nvPr/>
        </p:nvSpPr>
        <p:spPr>
          <a:xfrm>
            <a:off x="62851" y="5951021"/>
            <a:ext cx="3609919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dirty="0" err="1" smtClean="0"/>
              <a:t>Duvall</a:t>
            </a:r>
            <a:r>
              <a:rPr lang="es-MX" dirty="0" smtClean="0"/>
              <a:t> es apenas visible, desenfocado e iluminado por la fuente cercana a él.</a:t>
            </a:r>
            <a:endParaRPr lang="es-AR" dirty="0"/>
          </a:p>
        </p:txBody>
      </p:sp>
      <p:sp>
        <p:nvSpPr>
          <p:cNvPr id="5" name="4 CuadroTexto"/>
          <p:cNvSpPr txBox="1"/>
          <p:nvPr/>
        </p:nvSpPr>
        <p:spPr>
          <a:xfrm>
            <a:off x="5292080" y="5960792"/>
            <a:ext cx="360991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La mayoría de las superficies son marrones o tonos de amarillo.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0952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mabuse.cl/upfiles/userfiles/image/RodajeZel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53" y="836712"/>
            <a:ext cx="8219303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96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mabuse.cl/upfiles/userfiles/image/Manhatta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340768"/>
            <a:ext cx="8489361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97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laqueta.es/wp-content/uploads/030209-1436-elpadrinola5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9000"/>
                    </a14:imgEffect>
                    <a14:imgEffect>
                      <a14:saturation sat="65000"/>
                    </a14:imgEffect>
                    <a14:imgEffect>
                      <a14:brightnessContrast contras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75575"/>
            <a:ext cx="8496944" cy="484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35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899592" y="1916832"/>
            <a:ext cx="76328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dirty="0" smtClean="0">
                <a:solidFill>
                  <a:schemeClr val="bg1"/>
                </a:solidFill>
              </a:rPr>
              <a:t>«Tiene un sentido natural de la estructura y la belleza, a la manera de</a:t>
            </a:r>
          </a:p>
          <a:p>
            <a:pPr algn="ctr"/>
            <a:r>
              <a:rPr lang="es-MX" sz="3600" dirty="0" smtClean="0">
                <a:solidFill>
                  <a:schemeClr val="bg1"/>
                </a:solidFill>
              </a:rPr>
              <a:t>los artistas del renacimiento» </a:t>
            </a:r>
          </a:p>
          <a:p>
            <a:r>
              <a:rPr lang="es-MX" sz="2400" dirty="0" smtClean="0">
                <a:solidFill>
                  <a:schemeClr val="bg1"/>
                </a:solidFill>
              </a:rPr>
              <a:t>                                                                    Francis Ford Coppola </a:t>
            </a:r>
            <a:endParaRPr lang="es-A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26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loqueyotediga.net/UserFiles/1/Image/Conexion%20Oscar/Oscar%202010/ConexionOscar10HonorificoGordonWill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25815"/>
            <a:ext cx="7128792" cy="571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41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267744" y="2564904"/>
            <a:ext cx="4464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600" dirty="0">
                <a:solidFill>
                  <a:schemeClr val="bg1"/>
                </a:solidFill>
              </a:rPr>
              <a:t>1931, Nueva York, USA</a:t>
            </a:r>
            <a:endParaRPr lang="es-A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73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 smtClean="0"/>
              <a:t>GORDON WILLIS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>
            <a:normAutofit/>
          </a:bodyPr>
          <a:lstStyle/>
          <a:p>
            <a:r>
              <a:rPr lang="es-MX" sz="4400" dirty="0" smtClean="0">
                <a:solidFill>
                  <a:schemeClr val="tx1"/>
                </a:solidFill>
              </a:rPr>
              <a:t>El príncipe de las tinieblas</a:t>
            </a:r>
          </a:p>
        </p:txBody>
      </p:sp>
    </p:spTree>
    <p:extLst>
      <p:ext uri="{BB962C8B-B14F-4D97-AF65-F5344CB8AC3E}">
        <p14:creationId xmlns:p14="http://schemas.microsoft.com/office/powerpoint/2010/main" val="333147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2.bp.blogspot.com/_x4GqRY1Wuq8/Sv5TRRs4E2I/AAAAAAAACio/rYaCLHyvllQ/s400/gordon-will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136904" cy="610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3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cinencuentro.com/wp-content/uploads/2009/09/gordon-will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1785"/>
            <a:ext cx="8352928" cy="562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23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cinegm.unlugar.com/IMAGES/gordonwillis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3"/>
            <a:ext cx="7128792" cy="602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483768" y="5949280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rgbClr val="FFFF00"/>
                </a:solidFill>
              </a:rPr>
              <a:t>Con Francis F. Coppola</a:t>
            </a:r>
            <a:endParaRPr lang="es-AR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68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gonemovies.com/WWW/Raketnet/Drama/AnnieHall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23984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275856" y="5282044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rgbClr val="FFFF00"/>
                </a:solidFill>
              </a:rPr>
              <a:t>Con </a:t>
            </a:r>
            <a:r>
              <a:rPr lang="es-MX" sz="2800" dirty="0" err="1" smtClean="0">
                <a:solidFill>
                  <a:srgbClr val="FFFF00"/>
                </a:solidFill>
              </a:rPr>
              <a:t>Woody</a:t>
            </a:r>
            <a:r>
              <a:rPr lang="es-MX" sz="2800" dirty="0" smtClean="0">
                <a:solidFill>
                  <a:srgbClr val="FFFF00"/>
                </a:solidFill>
              </a:rPr>
              <a:t> Allen</a:t>
            </a:r>
            <a:endParaRPr lang="es-AR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78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384</Words>
  <Application>Microsoft Office PowerPoint</Application>
  <PresentationFormat>Presentación en pantalla (4:3)</PresentationFormat>
  <Paragraphs>32</Paragraphs>
  <Slides>43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4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GORDON WILLIS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Carlos</cp:lastModifiedBy>
  <cp:revision>28</cp:revision>
  <dcterms:modified xsi:type="dcterms:W3CDTF">2013-04-02T15:45:32Z</dcterms:modified>
</cp:coreProperties>
</file>